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6"/>
  </p:notesMasterIdLst>
  <p:handoutMasterIdLst>
    <p:handoutMasterId r:id="rId7"/>
  </p:handoutMasterIdLst>
  <p:sldIdLst>
    <p:sldId id="256" r:id="rId3"/>
    <p:sldId id="266" r:id="rId4"/>
    <p:sldId id="257" r:id="rId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8A20"/>
    <a:srgbClr val="E28B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31" autoAdjust="0"/>
  </p:normalViewPr>
  <p:slideViewPr>
    <p:cSldViewPr showGuides="1">
      <p:cViewPr>
        <p:scale>
          <a:sx n="100" d="100"/>
          <a:sy n="100" d="100"/>
        </p:scale>
        <p:origin x="594" y="624"/>
      </p:cViewPr>
      <p:guideLst>
        <p:guide orient="horz" pos="1620"/>
        <p:guide pos="2880"/>
      </p:guideLst>
    </p:cSldViewPr>
  </p:slideViewPr>
  <p:notesTextViewPr>
    <p:cViewPr>
      <p:scale>
        <a:sx n="100" d="100"/>
        <a:sy n="100" d="100"/>
      </p:scale>
      <p:origin x="0" y="0"/>
    </p:cViewPr>
  </p:notesTextViewPr>
  <p:notesViewPr>
    <p:cSldViewPr showGuides="1">
      <p:cViewPr varScale="1">
        <p:scale>
          <a:sx n="70" d="100"/>
          <a:sy n="70" d="100"/>
        </p:scale>
        <p:origin x="-32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80B2-0E99-41AD-B46C-E01B7B35E525}" type="datetimeFigureOut">
              <a:rPr lang="de-AT" smtClean="0"/>
              <a:pPr/>
              <a:t>13.04.2019</a:t>
            </a:fld>
            <a:endParaRPr lang="de-A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AF409-FC5C-4A65-9F3A-C0DFD817A0C6}" type="slidenum">
              <a:rPr lang="de-AT" smtClean="0"/>
              <a:pPr/>
              <a:t>‹#›</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33055-46B7-41A2-BF99-A842F1FFD854}" type="datetimeFigureOut">
              <a:rPr lang="de-AT" smtClean="0"/>
              <a:pPr/>
              <a:t>13.04.2019</a:t>
            </a:fld>
            <a:endParaRPr lang="de-A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B73C7-A059-4106-8DE3-81406B2F39C0}" type="slidenum">
              <a:rPr lang="de-AT" smtClean="0"/>
              <a:pPr/>
              <a:t>‹#›</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Fast Forward</a:t>
            </a:r>
            <a:r>
              <a:rPr lang="en-US" baseline="0" dirty="0" smtClean="0"/>
              <a:t> session is very compact. The audience has to switch between topics very quickly. Therefore, we use this template to unite all the presentations visually. The common styling helps to focus on the content rather than on the layout differences. Please try to keep your FF simple and use it as a teaser, not as a spoiler.</a:t>
            </a:r>
          </a:p>
          <a:p>
            <a:endParaRPr lang="en-US" baseline="0" dirty="0" smtClean="0"/>
          </a:p>
          <a:p>
            <a:r>
              <a:rPr lang="en-US" dirty="0" smtClean="0"/>
              <a:t>The Fast Forward</a:t>
            </a:r>
            <a:r>
              <a:rPr lang="en-US" baseline="0" dirty="0" smtClean="0"/>
              <a:t> follows a very strict timing. You may not use more than 30 seconds (including this one). </a:t>
            </a:r>
            <a:r>
              <a:rPr lang="en-US" dirty="0" smtClean="0"/>
              <a:t>All of your slides will be compiled</a:t>
            </a:r>
            <a:r>
              <a:rPr lang="en-US" baseline="0" dirty="0" smtClean="0"/>
              <a:t> into a video one day before the seminar starts. There will be no more chance to edit anything on site. </a:t>
            </a:r>
          </a:p>
          <a:p>
            <a:endParaRPr lang="en-US" baseline="0" dirty="0" smtClean="0"/>
          </a:p>
          <a:p>
            <a:r>
              <a:rPr lang="en-US" baseline="0" dirty="0" smtClean="0"/>
              <a:t>When the Fast-Forward starts, please take the correct position in the row at the beginning of the session. Otherwise you will loose your slot.</a:t>
            </a:r>
          </a:p>
          <a:p>
            <a:endParaRPr lang="en-US" dirty="0" smtClean="0"/>
          </a:p>
          <a:p>
            <a:r>
              <a:rPr lang="en-US" dirty="0" smtClean="0"/>
              <a:t>This slide will be shown for exactly 5 seconds. It should contain the list of</a:t>
            </a:r>
            <a:r>
              <a:rPr lang="en-US" baseline="0" dirty="0" smtClean="0"/>
              <a:t> authors and the name of the paper; no supervisor, no affiliation please. You may already start talking as soon as it appears. In case the previous speaker is still on the stage, feel free kick him/her away by this time </a:t>
            </a:r>
            <a:r>
              <a:rPr lang="en-US" baseline="0" dirty="0" smtClean="0">
                <a:sym typeface="Wingdings" pitchFamily="2" charset="2"/>
              </a:rPr>
              <a:t></a:t>
            </a:r>
            <a:endParaRPr lang="en-US" baseline="0" dirty="0" smtClean="0"/>
          </a:p>
          <a:p>
            <a:endParaRPr lang="en-US" baseline="0" dirty="0" smtClean="0"/>
          </a:p>
          <a:p>
            <a:r>
              <a:rPr lang="en-US" baseline="0" dirty="0" smtClean="0"/>
              <a:t>Sessions will be separated by a special slide lasting for 3 seconds</a:t>
            </a:r>
            <a:r>
              <a:rPr lang="en-US" baseline="0" dirty="0" smtClean="0"/>
              <a:t>.</a:t>
            </a:r>
          </a:p>
          <a:p>
            <a:endParaRPr lang="en-US" baseline="0" dirty="0" smtClean="0"/>
          </a:p>
          <a:p>
            <a:r>
              <a:rPr lang="en-US" baseline="0" dirty="0" smtClean="0"/>
              <a:t>IF THE BACKGROUND ON THE SLIDES IS IN COLOR, IT’S WRONG! The color only color in this template by default is orange, everything else are just shades of gray. </a:t>
            </a:r>
            <a:r>
              <a:rPr lang="en-US" baseline="0" dirty="0" err="1" smtClean="0"/>
              <a:t>LibreOffice</a:t>
            </a:r>
            <a:r>
              <a:rPr lang="en-US" baseline="0" dirty="0" smtClean="0"/>
              <a:t>/OpenOffice interpret the template incorrectly. Please use Microsoft PowerPoint &amp; sorry for the inconvenience.</a:t>
            </a:r>
            <a:endParaRPr lang="en-US" baseline="0"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1</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is set for 30 seconds.</a:t>
            </a:r>
            <a:r>
              <a:rPr lang="en-US" baseline="0" dirty="0" smtClean="0"/>
              <a:t> You may add more slides to your presentation, however you are limited to 5 in total and you must set exact timing for each of them (in sum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Feel free to include videos, animations and pictures.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videos, please convert all videos to mp4 or </a:t>
            </a:r>
            <a:r>
              <a:rPr lang="en-US" baseline="0" dirty="0" err="1" smtClean="0"/>
              <a:t>wmv</a:t>
            </a:r>
            <a:r>
              <a:rPr lang="en-US" baseline="0" dirty="0" smtClean="0"/>
              <a:t> (e.g. using </a:t>
            </a:r>
            <a:r>
              <a:rPr lang="en-US" baseline="0" dirty="0" err="1" smtClean="0"/>
              <a:t>ffmpeg</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 animations, set automatic timing for them… there will be no presenter/mouse at the FF session.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remember that we record all Fast-Forwards including the slides and use them further for marketing purposes of the seminar. Therefore you should only use content under appropriate license, or </a:t>
            </a:r>
            <a:r>
              <a:rPr lang="en-US" baseline="0" dirty="0" smtClean="0"/>
              <a:t>your own content. In case of including someone else’s work , even if you bought it for yourself, </a:t>
            </a:r>
            <a:r>
              <a:rPr lang="en-US" baseline="0" dirty="0" smtClean="0"/>
              <a:t>you must be permitted </a:t>
            </a:r>
            <a:r>
              <a:rPr lang="en-US" baseline="0" dirty="0" smtClean="0"/>
              <a:t>to create derivatives and to </a:t>
            </a:r>
            <a:r>
              <a:rPr lang="en-US" baseline="0" dirty="0" smtClean="0"/>
              <a:t>delegate commercial usage to 3</a:t>
            </a:r>
            <a:r>
              <a:rPr lang="en-US" baseline="30000" dirty="0" smtClean="0"/>
              <a:t>rd</a:t>
            </a:r>
            <a:r>
              <a:rPr lang="en-US" baseline="0" dirty="0" smtClean="0"/>
              <a:t> </a:t>
            </a:r>
            <a:r>
              <a:rPr lang="en-US" baseline="0" dirty="0" smtClean="0"/>
              <a:t>parties. </a:t>
            </a:r>
            <a:r>
              <a:rPr lang="en-US" baseline="0" dirty="0" smtClean="0"/>
              <a:t>By </a:t>
            </a:r>
            <a:r>
              <a:rPr lang="en-US" baseline="0" dirty="0" smtClean="0"/>
              <a:t>submitting this </a:t>
            </a:r>
            <a:r>
              <a:rPr lang="en-US" baseline="0" dirty="0" smtClean="0"/>
              <a:t>Fast Forward you perform such usage rights delegation to the seminar organizers</a:t>
            </a:r>
            <a:r>
              <a:rPr lang="en-US" baseline="0" dirty="0" smtClean="0"/>
              <a:t>. You are personally liable for any damage caused by disrespecting the authorship rights of others.</a:t>
            </a:r>
            <a:endParaRPr lang="de-AT"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a:t>
            </a:r>
            <a:r>
              <a:rPr lang="en-US" baseline="0" dirty="0" smtClean="0"/>
              <a:t> do not add any content to this slide.</a:t>
            </a:r>
          </a:p>
          <a:p>
            <a:endParaRPr lang="en-US" dirty="0" smtClean="0"/>
          </a:p>
          <a:p>
            <a:r>
              <a:rPr lang="en-US" dirty="0" smtClean="0"/>
              <a:t>As soon as this slide appears, please stop talking (even</a:t>
            </a:r>
            <a:r>
              <a:rPr lang="en-US" baseline="0" dirty="0" smtClean="0"/>
              <a:t> in the middle of the sentence</a:t>
            </a:r>
            <a:r>
              <a:rPr lang="en-US" dirty="0" smtClean="0"/>
              <a:t>) and pass the microphone to the next one. This slide</a:t>
            </a:r>
            <a:r>
              <a:rPr lang="en-US" baseline="0" dirty="0" smtClean="0"/>
              <a:t> will last for 3 seconds. While it is shown, the next speaker should take his/her position and start pitching.</a:t>
            </a:r>
            <a:endParaRPr lang="de-AT" dirty="0" smtClean="0"/>
          </a:p>
        </p:txBody>
      </p:sp>
      <p:sp>
        <p:nvSpPr>
          <p:cNvPr id="4" name="Slide Number Placeholder 3"/>
          <p:cNvSpPr>
            <a:spLocks noGrp="1"/>
          </p:cNvSpPr>
          <p:nvPr>
            <p:ph type="sldNum" sz="quarter" idx="10"/>
          </p:nvPr>
        </p:nvSpPr>
        <p:spPr/>
        <p:txBody>
          <a:bodyPr/>
          <a:lstStyle/>
          <a:p>
            <a:fld id="{79BB73C7-A059-4106-8DE3-81406B2F39C0}" type="slidenum">
              <a:rPr lang="de-AT" smtClean="0"/>
              <a:pPr/>
              <a:t>3</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eminar">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smtClean="0"/>
              <a:t>TITLE OF THE PAPER </a:t>
            </a:r>
            <a:br>
              <a:rPr lang="en-US" dirty="0" smtClean="0"/>
            </a:br>
            <a:r>
              <a:rPr lang="en-US" dirty="0" smtClean="0"/>
              <a:t>PLEASE USE ALL </a:t>
            </a:r>
            <a:r>
              <a:rPr lang="en-US" dirty="0" smtClean="0"/>
              <a:t>CAPS</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Your Name(s)</a:t>
            </a:r>
          </a:p>
        </p:txBody>
      </p:sp>
      <p:pic>
        <p:nvPicPr>
          <p:cNvPr id="4"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563" b="16563"/>
          <a:stretch/>
        </p:blipFill>
        <p:spPr bwMode="auto">
          <a:xfrm>
            <a:off x="555055" y="21587"/>
            <a:ext cx="3365467" cy="2003982"/>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EXPO">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504664" y="3219822"/>
            <a:ext cx="8134672" cy="1799944"/>
          </a:xfrm>
          <a:prstGeom prst="rect">
            <a:avLst/>
          </a:prstGeom>
        </p:spPr>
        <p:txBody>
          <a:bodyPr anchor="t">
            <a:noAutofit/>
          </a:bodyPr>
          <a:lstStyle>
            <a:lvl1pPr algn="l">
              <a:defRPr lang="en-US" sz="4000" b="1" i="0" cap="all" baseline="0" smtClean="0">
                <a:solidFill>
                  <a:schemeClr val="tx1"/>
                </a:solidFill>
                <a:effectLst>
                  <a:outerShdw blurRad="38100" dist="38100" dir="2700000" algn="tl">
                    <a:srgbClr val="000000">
                      <a:alpha val="43137"/>
                    </a:srgbClr>
                  </a:outerShdw>
                </a:effectLst>
              </a:defRPr>
            </a:lvl1pPr>
          </a:lstStyle>
          <a:p>
            <a:r>
              <a:rPr lang="en-US" dirty="0" smtClean="0"/>
              <a:t>Your </a:t>
            </a:r>
            <a:r>
              <a:rPr lang="en-US" dirty="0" err="1" smtClean="0"/>
              <a:t>copmany</a:t>
            </a:r>
            <a:r>
              <a:rPr lang="en-US" dirty="0" smtClean="0"/>
              <a:t> or product</a:t>
            </a:r>
            <a:br>
              <a:rPr lang="en-US" dirty="0" smtClean="0"/>
            </a:br>
            <a:r>
              <a:rPr lang="en-US" dirty="0" smtClean="0"/>
              <a:t>(PLEASE USE ALL CAPS)</a:t>
            </a:r>
            <a:br>
              <a:rPr lang="en-US" dirty="0" smtClean="0"/>
            </a:br>
            <a:r>
              <a:rPr lang="en-US" dirty="0" smtClean="0"/>
              <a:t>logo instead of text is OK</a:t>
            </a:r>
            <a:endParaRPr lang="de-AT" dirty="0"/>
          </a:p>
        </p:txBody>
      </p:sp>
      <p:sp>
        <p:nvSpPr>
          <p:cNvPr id="17" name="Subtitle 2"/>
          <p:cNvSpPr>
            <a:spLocks noGrp="1"/>
          </p:cNvSpPr>
          <p:nvPr>
            <p:ph type="subTitle" idx="1" hasCustomPrompt="1"/>
          </p:nvPr>
        </p:nvSpPr>
        <p:spPr>
          <a:xfrm>
            <a:off x="539552" y="2211710"/>
            <a:ext cx="8064896" cy="916086"/>
          </a:xfrm>
          <a:prstGeom prst="rect">
            <a:avLst/>
          </a:prstGeom>
        </p:spPr>
        <p:txBody>
          <a:bodyPr anchor="b">
            <a:normAutofit/>
          </a:bodyPr>
          <a:lstStyle>
            <a:lvl1pPr marL="0" indent="0" algn="l">
              <a:buNone/>
              <a:defRPr sz="2800">
                <a:solidFill>
                  <a:schemeClr val="tx1">
                    <a:lumMod val="65000"/>
                    <a:lumOff val="3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Your Name(s)</a:t>
            </a:r>
          </a:p>
        </p:txBody>
      </p:sp>
      <p:pic>
        <p:nvPicPr>
          <p:cNvPr id="4" name="Picture 8"/>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936" b="16936"/>
          <a:stretch/>
        </p:blipFill>
        <p:spPr bwMode="auto">
          <a:xfrm>
            <a:off x="585474" y="43659"/>
            <a:ext cx="3304629" cy="1959839"/>
          </a:xfrm>
          <a:prstGeom prst="rect">
            <a:avLst/>
          </a:prstGeom>
          <a:noFill/>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smtClean="0"/>
              <a:t>Click to edit Master title style</a:t>
            </a:r>
            <a:endParaRPr lang="de-AT" dirty="0"/>
          </a:p>
        </p:txBody>
      </p:sp>
      <p:sp>
        <p:nvSpPr>
          <p:cNvPr id="3" name="Content Placeholder 2"/>
          <p:cNvSpPr>
            <a:spLocks noGrp="1"/>
          </p:cNvSpPr>
          <p:nvPr>
            <p:ph idx="1"/>
          </p:nvPr>
        </p:nvSpPr>
        <p:spPr>
          <a:xfrm>
            <a:off x="457200" y="1214139"/>
            <a:ext cx="8229600" cy="337383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baseline="0">
                <a:solidFill>
                  <a:srgbClr val="DF8A20"/>
                </a:solidFill>
              </a:defRPr>
            </a:lvl1pPr>
          </a:lstStyle>
          <a:p>
            <a:r>
              <a:rPr lang="en-US" dirty="0" smtClean="0"/>
              <a:t>Click to edit Master title style</a:t>
            </a:r>
            <a:endParaRPr lang="de-AT" dirty="0"/>
          </a:p>
        </p:txBody>
      </p:sp>
      <p:sp>
        <p:nvSpPr>
          <p:cNvPr id="3" name="Content Placeholder 3"/>
          <p:cNvSpPr>
            <a:spLocks noGrp="1"/>
          </p:cNvSpPr>
          <p:nvPr>
            <p:ph sz="half" idx="2"/>
          </p:nvPr>
        </p:nvSpPr>
        <p:spPr>
          <a:xfrm>
            <a:off x="457200" y="1203598"/>
            <a:ext cx="4040188"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5"/>
          <p:cNvSpPr>
            <a:spLocks noGrp="1"/>
          </p:cNvSpPr>
          <p:nvPr>
            <p:ph sz="quarter" idx="4"/>
          </p:nvPr>
        </p:nvSpPr>
        <p:spPr>
          <a:xfrm>
            <a:off x="4645025" y="1203598"/>
            <a:ext cx="4041775" cy="338437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Rounded Rectangle 5"/>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a:effectLst>
            <a:outerShdw blurRad="88900" dist="38100" dir="2700000" algn="tl" rotWithShape="0">
              <a:prstClr val="black">
                <a:alpha val="20000"/>
              </a:prstClr>
            </a:outerShdw>
          </a:effectLst>
        </p:spPr>
        <p:txBody>
          <a:bodyPr anchor="ctr"/>
          <a:lstStyle>
            <a:lvl1pPr>
              <a:defRPr cap="small" normalizeH="0" baseline="0">
                <a:solidFill>
                  <a:srgbClr val="DF8A20"/>
                </a:solidFill>
              </a:defRPr>
            </a:lvl1pPr>
          </a:lstStyle>
          <a:p>
            <a:r>
              <a:rPr lang="en-US" dirty="0" smtClean="0"/>
              <a:t>Click to edit Master title style</a:t>
            </a:r>
            <a:endParaRPr lang="de-AT" dirty="0"/>
          </a:p>
        </p:txBody>
      </p:sp>
      <p:sp>
        <p:nvSpPr>
          <p:cNvPr id="4" name="Rounded Rectangle 3"/>
          <p:cNvSpPr/>
          <p:nvPr userDrawn="1"/>
        </p:nvSpPr>
        <p:spPr>
          <a:xfrm>
            <a:off x="179512" y="1059582"/>
            <a:ext cx="8784976" cy="72008"/>
          </a:xfrm>
          <a:prstGeom prst="roundRect">
            <a:avLst/>
          </a:prstGeom>
          <a:solidFill>
            <a:srgbClr val="DF8A20"/>
          </a:solidFill>
          <a:ln>
            <a:noFill/>
          </a:ln>
          <a:effectLst>
            <a:outerShdw blurRad="63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png"/><Relationship Id="rId18" Type="http://schemas.openxmlformats.org/officeDocument/2006/relationships/image" Target="../media/image12.png"/><Relationship Id="rId26" Type="http://schemas.openxmlformats.org/officeDocument/2006/relationships/image" Target="../media/image17.png"/><Relationship Id="rId3" Type="http://schemas.openxmlformats.org/officeDocument/2006/relationships/slideLayout" Target="../slideLayouts/slideLayout3.xml"/><Relationship Id="rId21" Type="http://schemas.openxmlformats.org/officeDocument/2006/relationships/image" Target="../media/image14.png"/><Relationship Id="rId7" Type="http://schemas.openxmlformats.org/officeDocument/2006/relationships/image" Target="../media/image3.png"/><Relationship Id="rId12" Type="http://schemas.openxmlformats.org/officeDocument/2006/relationships/image" Target="../media/image8.png"/><Relationship Id="rId17" Type="http://schemas.microsoft.com/office/2007/relationships/hdphoto" Target="../media/hdphoto2.wdp"/><Relationship Id="rId25"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image" Target="../media/image11.png"/><Relationship Id="rId20" Type="http://schemas.microsoft.com/office/2007/relationships/hdphoto" Target="../media/hdphoto3.wdp"/><Relationship Id="rId29" Type="http://schemas.microsoft.com/office/2007/relationships/hdphoto" Target="../media/hdphoto7.wdp"/><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24" Type="http://schemas.microsoft.com/office/2007/relationships/hdphoto" Target="../media/hdphoto5.wdp"/><Relationship Id="rId32" Type="http://schemas.openxmlformats.org/officeDocument/2006/relationships/image" Target="../media/image20.png"/><Relationship Id="rId5" Type="http://schemas.openxmlformats.org/officeDocument/2006/relationships/image" Target="../media/image1.png"/><Relationship Id="rId15" Type="http://schemas.microsoft.com/office/2007/relationships/hdphoto" Target="../media/hdphoto1.wdp"/><Relationship Id="rId23" Type="http://schemas.openxmlformats.org/officeDocument/2006/relationships/image" Target="../media/image15.png"/><Relationship Id="rId28" Type="http://schemas.openxmlformats.org/officeDocument/2006/relationships/image" Target="../media/image18.png"/><Relationship Id="rId10" Type="http://schemas.openxmlformats.org/officeDocument/2006/relationships/image" Target="../media/image6.png"/><Relationship Id="rId19" Type="http://schemas.openxmlformats.org/officeDocument/2006/relationships/image" Target="../media/image13.png"/><Relationship Id="rId31" Type="http://schemas.microsoft.com/office/2007/relationships/hdphoto" Target="../media/hdphoto8.wdp"/><Relationship Id="rId4" Type="http://schemas.openxmlformats.org/officeDocument/2006/relationships/theme" Target="../theme/theme1.xml"/><Relationship Id="rId9" Type="http://schemas.openxmlformats.org/officeDocument/2006/relationships/image" Target="../media/image5.png"/><Relationship Id="rId14" Type="http://schemas.openxmlformats.org/officeDocument/2006/relationships/image" Target="../media/image10.png"/><Relationship Id="rId22" Type="http://schemas.microsoft.com/office/2007/relationships/hdphoto" Target="../media/hdphoto4.wdp"/><Relationship Id="rId27" Type="http://schemas.microsoft.com/office/2007/relationships/hdphoto" Target="../media/hdphoto6.wdp"/><Relationship Id="rId30"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6.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TU-Signet.png"/>
          <p:cNvPicPr>
            <a:picLocks noChangeAspect="1"/>
          </p:cNvPicPr>
          <p:nvPr userDrawn="1"/>
        </p:nvPicPr>
        <p:blipFill>
          <a:blip r:embed="rId5" cstate="print">
            <a:grayscl/>
            <a:lum bright="15000"/>
          </a:blip>
          <a:stretch>
            <a:fillRect/>
          </a:stretch>
        </p:blipFill>
        <p:spPr>
          <a:xfrm>
            <a:off x="7383064" y="4140557"/>
            <a:ext cx="327309" cy="327309"/>
          </a:xfrm>
          <a:prstGeom prst="rect">
            <a:avLst/>
          </a:prstGeom>
        </p:spPr>
      </p:pic>
      <p:pic>
        <p:nvPicPr>
          <p:cNvPr id="14" name="Picture 13" descr="uk_logo.png"/>
          <p:cNvPicPr>
            <a:picLocks noChangeAspect="1"/>
          </p:cNvPicPr>
          <p:nvPr userDrawn="1"/>
        </p:nvPicPr>
        <p:blipFill>
          <a:blip r:embed="rId6" cstate="print">
            <a:lum bright="10000"/>
          </a:blip>
          <a:stretch>
            <a:fillRect/>
          </a:stretch>
        </p:blipFill>
        <p:spPr>
          <a:xfrm>
            <a:off x="7785133" y="4137746"/>
            <a:ext cx="377190" cy="366712"/>
          </a:xfrm>
          <a:prstGeom prst="rect">
            <a:avLst/>
          </a:prstGeom>
        </p:spPr>
      </p:pic>
      <p:pic>
        <p:nvPicPr>
          <p:cNvPr id="15" name="Picture 14" descr="TU-Signet.png"/>
          <p:cNvPicPr>
            <a:picLocks noChangeAspect="1"/>
          </p:cNvPicPr>
          <p:nvPr userDrawn="1"/>
        </p:nvPicPr>
        <p:blipFill>
          <a:blip r:embed="rId7" cstate="print">
            <a:lum bright="30000"/>
          </a:blip>
          <a:stretch>
            <a:fillRect/>
          </a:stretch>
        </p:blipFill>
        <p:spPr>
          <a:xfrm>
            <a:off x="6784609" y="4092456"/>
            <a:ext cx="523695" cy="423510"/>
          </a:xfrm>
          <a:prstGeom prst="rect">
            <a:avLst/>
          </a:prstGeom>
        </p:spPr>
      </p:pic>
      <p:pic>
        <p:nvPicPr>
          <p:cNvPr id="19" name="Picture 18" descr="image.gif"/>
          <p:cNvPicPr>
            <a:picLocks noChangeAspect="1"/>
          </p:cNvPicPr>
          <p:nvPr userDrawn="1"/>
        </p:nvPicPr>
        <p:blipFill>
          <a:blip r:embed="rId8" cstate="print">
            <a:grayscl/>
            <a:lum bright="10000"/>
          </a:blip>
          <a:stretch>
            <a:fillRect/>
          </a:stretch>
        </p:blipFill>
        <p:spPr>
          <a:xfrm>
            <a:off x="7648693" y="1350591"/>
            <a:ext cx="1313483" cy="429071"/>
          </a:xfrm>
          <a:prstGeom prst="rect">
            <a:avLst/>
          </a:prstGeom>
        </p:spPr>
      </p:pic>
      <p:pic>
        <p:nvPicPr>
          <p:cNvPr id="13314" name="Picture 2" descr="C:\Users\ilcik\Documents\CESCG 2016\Logos4Video\Partners\Austrian_Computer_Society.png"/>
          <p:cNvPicPr>
            <a:picLocks noChangeAspect="1" noChangeArrowheads="1"/>
          </p:cNvPicPr>
          <p:nvPr userDrawn="1"/>
        </p:nvPicPr>
        <p:blipFill>
          <a:blip r:embed="rId9" cstate="print">
            <a:grayscl/>
          </a:blip>
          <a:srcRect/>
          <a:stretch>
            <a:fillRect/>
          </a:stretch>
        </p:blipFill>
        <p:spPr bwMode="auto">
          <a:xfrm>
            <a:off x="7812360" y="3657731"/>
            <a:ext cx="1147880" cy="354179"/>
          </a:xfrm>
          <a:prstGeom prst="rect">
            <a:avLst/>
          </a:prstGeom>
          <a:noFill/>
        </p:spPr>
      </p:pic>
      <p:pic>
        <p:nvPicPr>
          <p:cNvPr id="13318" name="Picture 6" descr="C:\Users\ilcik\Documents\CESCG 2016\Logos4Video\Partners\Slovak_Informatics_Society.png"/>
          <p:cNvPicPr>
            <a:picLocks noChangeAspect="1" noChangeArrowheads="1"/>
          </p:cNvPicPr>
          <p:nvPr userDrawn="1"/>
        </p:nvPicPr>
        <p:blipFill>
          <a:blip r:embed="rId10" cstate="print">
            <a:grayscl/>
          </a:blip>
          <a:srcRect/>
          <a:stretch>
            <a:fillRect/>
          </a:stretch>
        </p:blipFill>
        <p:spPr bwMode="auto">
          <a:xfrm>
            <a:off x="6895907" y="3700535"/>
            <a:ext cx="844445" cy="268571"/>
          </a:xfrm>
          <a:prstGeom prst="rect">
            <a:avLst/>
          </a:prstGeom>
          <a:noFill/>
        </p:spPr>
      </p:pic>
      <p:pic>
        <p:nvPicPr>
          <p:cNvPr id="1026" name="Picture 2" descr="C:\Users\ilcik\Documents\CESCG 2017\logos\LogoAndCapturingRealityCom2600x575.png"/>
          <p:cNvPicPr>
            <a:picLocks noChangeAspect="1" noChangeArrowheads="1"/>
          </p:cNvPicPr>
          <p:nvPr userDrawn="1"/>
        </p:nvPicPr>
        <p:blipFill>
          <a:blip r:embed="rId11" cstate="print">
            <a:grayscl/>
            <a:lum bright="15000"/>
          </a:blip>
          <a:srcRect/>
          <a:stretch>
            <a:fillRect/>
          </a:stretch>
        </p:blipFill>
        <p:spPr bwMode="auto">
          <a:xfrm>
            <a:off x="7669272" y="1923678"/>
            <a:ext cx="1223208" cy="270516"/>
          </a:xfrm>
          <a:prstGeom prst="rect">
            <a:avLst/>
          </a:prstGeom>
          <a:noFill/>
        </p:spPr>
      </p:pic>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92480" y="2749088"/>
            <a:ext cx="785542" cy="254710"/>
          </a:xfrm>
          <a:prstGeom prst="rect">
            <a:avLst/>
          </a:prstGeom>
        </p:spPr>
      </p:pic>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9328" y="3144788"/>
            <a:ext cx="354095" cy="363066"/>
          </a:xfrm>
          <a:prstGeom prst="rect">
            <a:avLst/>
          </a:prstGeom>
        </p:spPr>
      </p:pic>
      <p:pic>
        <p:nvPicPr>
          <p:cNvPr id="5" name="Picture 4"/>
          <p:cNvPicPr>
            <a:picLocks noChangeAspect="1"/>
          </p:cNvPicPr>
          <p:nvPr userDrawn="1"/>
        </p:nvPicPr>
        <p:blipFill>
          <a:blip r:embed="rId14" cstate="print">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7708147" y="2348291"/>
            <a:ext cx="1184333" cy="223459"/>
          </a:xfrm>
          <a:prstGeom prst="rect">
            <a:avLst/>
          </a:prstGeom>
        </p:spPr>
      </p:pic>
      <p:pic>
        <p:nvPicPr>
          <p:cNvPr id="4" name="Picture 3"/>
          <p:cNvPicPr>
            <a:picLocks noChangeAspect="1"/>
          </p:cNvPicPr>
          <p:nvPr userDrawn="1"/>
        </p:nvPicPr>
        <p:blipFill>
          <a:blip r:embed="rId16" cstate="print">
            <a:extLst>
              <a:ext uri="{BEBA8EAE-BF5A-486C-A8C5-ECC9F3942E4B}">
                <a14:imgProps xmlns:a14="http://schemas.microsoft.com/office/drawing/2010/main">
                  <a14:imgLayer r:embed="rId17">
                    <a14:imgEffect>
                      <a14:saturation sat="0"/>
                    </a14:imgEffect>
                    <a14:imgEffect>
                      <a14:brightnessContrast contrast="10000"/>
                    </a14:imgEffect>
                  </a14:imgLayer>
                </a14:imgProps>
              </a:ext>
              <a:ext uri="{28A0092B-C50C-407E-A947-70E740481C1C}">
                <a14:useLocalDpi xmlns:a14="http://schemas.microsoft.com/office/drawing/2010/main" val="0"/>
              </a:ext>
            </a:extLst>
          </a:blip>
          <a:stretch>
            <a:fillRect/>
          </a:stretch>
        </p:blipFill>
        <p:spPr>
          <a:xfrm>
            <a:off x="7251441" y="3115082"/>
            <a:ext cx="392772" cy="392772"/>
          </a:xfrm>
          <a:prstGeom prst="rect">
            <a:avLst/>
          </a:prstGeom>
        </p:spPr>
      </p:pic>
      <p:pic>
        <p:nvPicPr>
          <p:cNvPr id="6" name="Pictur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41535" y="145848"/>
            <a:ext cx="2699792" cy="1237856"/>
          </a:xfrm>
          <a:prstGeom prst="rect">
            <a:avLst/>
          </a:prstGeom>
        </p:spPr>
      </p:pic>
      <p:pic>
        <p:nvPicPr>
          <p:cNvPr id="7" name="Picture 6"/>
          <p:cNvPicPr>
            <a:picLocks noChangeAspect="1"/>
          </p:cNvPicPr>
          <p:nvPr userDrawn="1"/>
        </p:nvPicPr>
        <p:blipFill>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tretch>
            <a:fillRect/>
          </a:stretch>
        </p:blipFill>
        <p:spPr>
          <a:xfrm>
            <a:off x="7236296" y="4633819"/>
            <a:ext cx="308485" cy="308485"/>
          </a:xfrm>
          <a:prstGeom prst="rect">
            <a:avLst/>
          </a:prstGeom>
        </p:spPr>
      </p:pic>
      <p:pic>
        <p:nvPicPr>
          <p:cNvPr id="9" name="Picture 8"/>
          <p:cNvPicPr>
            <a:picLocks noChangeAspect="1"/>
          </p:cNvPicPr>
          <p:nvPr userDrawn="1"/>
        </p:nvPicPr>
        <p:blipFill>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val="0"/>
              </a:ext>
            </a:extLst>
          </a:blip>
          <a:stretch>
            <a:fillRect/>
          </a:stretch>
        </p:blipFill>
        <p:spPr>
          <a:xfrm>
            <a:off x="6754036" y="4625729"/>
            <a:ext cx="410252" cy="309109"/>
          </a:xfrm>
          <a:prstGeom prst="rect">
            <a:avLst/>
          </a:prstGeom>
        </p:spPr>
      </p:pic>
      <p:pic>
        <p:nvPicPr>
          <p:cNvPr id="10" name="Picture 9"/>
          <p:cNvPicPr>
            <a:picLocks noChangeAspect="1"/>
          </p:cNvPicPr>
          <p:nvPr userDrawn="1"/>
        </p:nvPicPr>
        <p:blipFill>
          <a:blip r:embed="rId23" cstate="print">
            <a:extLst>
              <a:ext uri="{BEBA8EAE-BF5A-486C-A8C5-ECC9F3942E4B}">
                <a14:imgProps xmlns:a14="http://schemas.microsoft.com/office/drawing/2010/main">
                  <a14:imgLayer r:embed="rId24">
                    <a14:imgEffect>
                      <a14:saturation sat="0"/>
                    </a14:imgEffect>
                  </a14:imgLayer>
                </a14:imgProps>
              </a:ext>
              <a:ext uri="{28A0092B-C50C-407E-A947-70E740481C1C}">
                <a14:useLocalDpi xmlns:a14="http://schemas.microsoft.com/office/drawing/2010/main" val="0"/>
              </a:ext>
            </a:extLst>
          </a:blip>
          <a:stretch>
            <a:fillRect/>
          </a:stretch>
        </p:blipFill>
        <p:spPr>
          <a:xfrm>
            <a:off x="7618903" y="4659610"/>
            <a:ext cx="337473" cy="239044"/>
          </a:xfrm>
          <a:prstGeom prst="rect">
            <a:avLst/>
          </a:prstGeom>
        </p:spPr>
      </p:pic>
      <p:pic>
        <p:nvPicPr>
          <p:cNvPr id="12" name="Picture 11"/>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261408" y="3179080"/>
            <a:ext cx="631072" cy="314437"/>
          </a:xfrm>
          <a:prstGeom prst="rect">
            <a:avLst/>
          </a:prstGeom>
        </p:spPr>
      </p:pic>
      <p:pic>
        <p:nvPicPr>
          <p:cNvPr id="16" name="Picture 15"/>
          <p:cNvPicPr>
            <a:picLocks noChangeAspect="1"/>
          </p:cNvPicPr>
          <p:nvPr userDrawn="1"/>
        </p:nvPicPr>
        <p:blipFill>
          <a:blip r:embed="rId26" cstate="print">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val="0"/>
              </a:ext>
            </a:extLst>
          </a:blip>
          <a:stretch>
            <a:fillRect/>
          </a:stretch>
        </p:blipFill>
        <p:spPr>
          <a:xfrm>
            <a:off x="8237084" y="4178799"/>
            <a:ext cx="762502" cy="250823"/>
          </a:xfrm>
          <a:prstGeom prst="rect">
            <a:avLst/>
          </a:prstGeom>
        </p:spPr>
      </p:pic>
      <p:pic>
        <p:nvPicPr>
          <p:cNvPr id="17" name="Picture 16"/>
          <p:cNvPicPr>
            <a:picLocks noChangeAspect="1"/>
          </p:cNvPicPr>
          <p:nvPr userDrawn="1"/>
        </p:nvPicPr>
        <p:blipFill>
          <a:blip r:embed="rId28" cstate="print">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tretch>
            <a:fillRect/>
          </a:stretch>
        </p:blipFill>
        <p:spPr>
          <a:xfrm>
            <a:off x="8352542" y="4596117"/>
            <a:ext cx="683954" cy="341977"/>
          </a:xfrm>
          <a:prstGeom prst="rect">
            <a:avLst/>
          </a:prstGeom>
        </p:spPr>
      </p:pic>
      <p:pic>
        <p:nvPicPr>
          <p:cNvPr id="18" name="Picture 17"/>
          <p:cNvPicPr>
            <a:picLocks noChangeAspect="1"/>
          </p:cNvPicPr>
          <p:nvPr userDrawn="1"/>
        </p:nvPicPr>
        <p:blipFill>
          <a:blip r:embed="rId30" cstate="print">
            <a:extLst>
              <a:ext uri="{BEBA8EAE-BF5A-486C-A8C5-ECC9F3942E4B}">
                <a14:imgProps xmlns:a14="http://schemas.microsoft.com/office/drawing/2010/main">
                  <a14:imgLayer r:embed="rId31">
                    <a14:imgEffect>
                      <a14:saturation sat="0"/>
                    </a14:imgEffect>
                  </a14:imgLayer>
                </a14:imgProps>
              </a:ext>
              <a:ext uri="{28A0092B-C50C-407E-A947-70E740481C1C}">
                <a14:useLocalDpi xmlns:a14="http://schemas.microsoft.com/office/drawing/2010/main" val="0"/>
              </a:ext>
            </a:extLst>
          </a:blip>
          <a:stretch>
            <a:fillRect/>
          </a:stretch>
        </p:blipFill>
        <p:spPr>
          <a:xfrm>
            <a:off x="7973247" y="4625729"/>
            <a:ext cx="309014" cy="309014"/>
          </a:xfrm>
          <a:prstGeom prst="rect">
            <a:avLst/>
          </a:prstGeom>
        </p:spPr>
      </p:pic>
      <p:pic>
        <p:nvPicPr>
          <p:cNvPr id="13321" name="Zamok" descr="C:\Users\ilcik\Documents\CESCG 2016\P1180865_tonemapped.jpg"/>
          <p:cNvPicPr>
            <a:picLocks noChangeAspect="1" noChangeArrowheads="1"/>
          </p:cNvPicPr>
          <p:nvPr userDrawn="1"/>
        </p:nvPicPr>
        <p:blipFill>
          <a:blip r:embed="rId32" cstate="print">
            <a:grayscl/>
          </a:blip>
          <a:stretch>
            <a:fillRect/>
          </a:stretch>
        </p:blipFill>
        <p:spPr bwMode="auto">
          <a:xfrm>
            <a:off x="-252537" y="-2108666"/>
            <a:ext cx="10844205" cy="7252062"/>
          </a:xfrm>
          <a:prstGeom prst="rect">
            <a:avLst/>
          </a:prstGeom>
          <a:noFill/>
        </p:spPr>
      </p:pic>
      <p:sp>
        <p:nvSpPr>
          <p:cNvPr id="21" name="Overlay - white"/>
          <p:cNvSpPr/>
          <p:nvPr userDrawn="1"/>
        </p:nvSpPr>
        <p:spPr>
          <a:xfrm>
            <a:off x="-828600" y="-315416"/>
            <a:ext cx="10657184" cy="576748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71" r:id="rId3"/>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hidden="1"/>
          <p:cNvSpPr/>
          <p:nvPr userDrawn="1"/>
        </p:nvSpPr>
        <p:spPr>
          <a:xfrm>
            <a:off x="-324544" y="0"/>
            <a:ext cx="9793088" cy="5143500"/>
          </a:xfrm>
          <a:prstGeom prst="rect">
            <a:avLst/>
          </a:prstGeom>
          <a:gradFill flip="none" rotWithShape="1">
            <a:gsLst>
              <a:gs pos="0">
                <a:schemeClr val="bg1">
                  <a:alpha val="0"/>
                </a:schemeClr>
              </a:gs>
              <a:gs pos="30000">
                <a:schemeClr val="bg1">
                  <a:lumMod val="95000"/>
                  <a:alpha val="10000"/>
                </a:schemeClr>
              </a:gs>
              <a:gs pos="50000">
                <a:schemeClr val="bg1">
                  <a:lumMod val="95000"/>
                  <a:alpha val="70000"/>
                </a:schemeClr>
              </a:gs>
              <a:gs pos="100000">
                <a:schemeClr val="accent6">
                  <a:lumMod val="40000"/>
                  <a:lumOff val="6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 name="Rectangle 5" hidden="1"/>
          <p:cNvSpPr/>
          <p:nvPr userDrawn="1"/>
        </p:nvSpPr>
        <p:spPr>
          <a:xfrm>
            <a:off x="179512" y="1059582"/>
            <a:ext cx="8784976" cy="144016"/>
          </a:xfrm>
          <a:prstGeom prst="rect">
            <a:avLst/>
          </a:prstGeom>
          <a:solidFill>
            <a:srgbClr val="E28B20"/>
          </a:solidFill>
          <a:ln>
            <a:noFill/>
          </a:ln>
          <a:effectLst>
            <a:outerShdw blurRad="635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2" name="Zamok" descr="C:\Users\ilcik\Documents\CESCG 2016\P1180865_tonemapped.jpg"/>
          <p:cNvPicPr>
            <a:picLocks noChangeAspect="1" noChangeArrowheads="1"/>
          </p:cNvPicPr>
          <p:nvPr userDrawn="1"/>
        </p:nvPicPr>
        <p:blipFill>
          <a:blip r:embed="rId7" cstate="print">
            <a:grayscl/>
          </a:blip>
          <a:stretch>
            <a:fillRect/>
          </a:stretch>
        </p:blipFill>
        <p:spPr bwMode="auto">
          <a:xfrm>
            <a:off x="-252537" y="-2108666"/>
            <a:ext cx="10844205" cy="7252062"/>
          </a:xfrm>
          <a:prstGeom prst="rect">
            <a:avLst/>
          </a:prstGeom>
          <a:noFill/>
        </p:spPr>
      </p:pic>
      <p:sp>
        <p:nvSpPr>
          <p:cNvPr id="23" name="Overlay - white"/>
          <p:cNvSpPr/>
          <p:nvPr userDrawn="1"/>
        </p:nvSpPr>
        <p:spPr>
          <a:xfrm>
            <a:off x="-828600" y="-315416"/>
            <a:ext cx="10657184" cy="576748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b="1" dirty="0"/>
          </a:p>
        </p:txBody>
      </p:sp>
      <p:pic>
        <p:nvPicPr>
          <p:cNvPr id="10241" name="Picture 1" descr="C:\Users\ilcik\Documents\CESCG 2016\CESCG-noveLogo.png"/>
          <p:cNvPicPr>
            <a:picLocks noChangeAspect="1" noChangeArrowheads="1"/>
          </p:cNvPicPr>
          <p:nvPr userDrawn="1"/>
        </p:nvPicPr>
        <p:blipFill>
          <a:blip r:embed="rId8" cstate="print"/>
          <a:srcRect/>
          <a:stretch>
            <a:fillRect/>
          </a:stretch>
        </p:blipFill>
        <p:spPr bwMode="auto">
          <a:xfrm>
            <a:off x="7452320" y="4595632"/>
            <a:ext cx="1512168" cy="568406"/>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de-AT" dirty="0"/>
          </a:p>
        </p:txBody>
      </p:sp>
      <p:sp>
        <p:nvSpPr>
          <p:cNvPr id="5" name="Subtitle 4"/>
          <p:cNvSpPr>
            <a:spLocks noGrp="1"/>
          </p:cNvSpPr>
          <p:nvPr>
            <p:ph type="subTitle" idx="1"/>
          </p:nvPr>
        </p:nvSpPr>
        <p:spPr/>
        <p:txBody>
          <a:bodyPr/>
          <a:lstStyle/>
          <a:p>
            <a:endParaRPr lang="de-AT" dirty="0"/>
          </a:p>
        </p:txBody>
      </p:sp>
    </p:spTree>
  </p:cSld>
  <p:clrMapOvr>
    <a:masterClrMapping/>
  </p:clrMapOvr>
  <p:transition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de-AT"/>
          </a:p>
        </p:txBody>
      </p:sp>
      <p:sp>
        <p:nvSpPr>
          <p:cNvPr id="6" name="Content Placeholder 5"/>
          <p:cNvSpPr>
            <a:spLocks noGrp="1"/>
          </p:cNvSpPr>
          <p:nvPr>
            <p:ph idx="1"/>
          </p:nvPr>
        </p:nvSpPr>
        <p:spPr/>
        <p:txBody>
          <a:bodyPr/>
          <a:lstStyle/>
          <a:p>
            <a:endParaRPr lang="de-AT"/>
          </a:p>
        </p:txBody>
      </p:sp>
    </p:spTree>
  </p:cSld>
  <p:clrMapOvr>
    <a:masterClrMapping/>
  </p:clrMapOvr>
  <p:transition advClick="0" advTm="30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advClick="0" advTm="3000">
    <p:fade/>
  </p:transition>
  <p:timing>
    <p:tnLst>
      <p:par>
        <p:cTn id="1" dur="indefinite" restart="never" nodeType="tmRoot"/>
      </p:par>
    </p:tnLst>
  </p:timing>
</p:sld>
</file>

<file path=ppt/theme/theme1.xml><?xml version="1.0" encoding="utf-8"?>
<a:theme xmlns:a="http://schemas.openxmlformats.org/drawingml/2006/main" name="Wrappers">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CESCG">
      <a:dk1>
        <a:sysClr val="windowText" lastClr="000000"/>
      </a:dk1>
      <a:lt1>
        <a:sysClr val="window" lastClr="FFFFFF"/>
      </a:lt1>
      <a:dk2>
        <a:srgbClr val="595959"/>
      </a:dk2>
      <a:lt2>
        <a:srgbClr val="FDEADA"/>
      </a:lt2>
      <a:accent1>
        <a:srgbClr val="4F81BD"/>
      </a:accent1>
      <a:accent2>
        <a:srgbClr val="C0504D"/>
      </a:accent2>
      <a:accent3>
        <a:srgbClr val="9BBB59"/>
      </a:accent3>
      <a:accent4>
        <a:srgbClr val="8064A2"/>
      </a:accent4>
      <a:accent5>
        <a:srgbClr val="4BACC6"/>
      </a:accent5>
      <a:accent6>
        <a:srgbClr val="F79646"/>
      </a:accent6>
      <a:hlink>
        <a:srgbClr val="DF8A20"/>
      </a:hlink>
      <a:folHlink>
        <a:srgbClr val="DF8A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Words>
  <Application>Microsoft Office PowerPoint</Application>
  <PresentationFormat>On-screen Show (16:9)</PresentationFormat>
  <Paragraphs>24</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Wingdings</vt:lpstr>
      <vt:lpstr>Wrappers</vt:lpstr>
      <vt:lpstr>Content</vt:lpstr>
      <vt:lpstr>PowerPoint Presentation</vt:lpstr>
      <vt:lpstr>PowerPoint Presentation</vt:lpstr>
      <vt:lpstr>PowerPoint Presentation</vt:lpstr>
    </vt:vector>
  </TitlesOfParts>
  <Company>TU Wien - Campusversion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ilcik</dc:creator>
  <cp:lastModifiedBy>Martin Ilcik</cp:lastModifiedBy>
  <cp:revision>86</cp:revision>
  <dcterms:created xsi:type="dcterms:W3CDTF">2016-04-10T07:04:11Z</dcterms:created>
  <dcterms:modified xsi:type="dcterms:W3CDTF">2019-04-13T15:42:41Z</dcterms:modified>
</cp:coreProperties>
</file>